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84" r:id="rId2"/>
    <p:sldId id="372" r:id="rId3"/>
    <p:sldId id="315" r:id="rId4"/>
    <p:sldId id="392" r:id="rId5"/>
    <p:sldId id="393" r:id="rId6"/>
    <p:sldId id="394" r:id="rId7"/>
    <p:sldId id="381" r:id="rId8"/>
    <p:sldId id="382" r:id="rId9"/>
    <p:sldId id="385" r:id="rId10"/>
    <p:sldId id="384" r:id="rId11"/>
    <p:sldId id="395" r:id="rId12"/>
    <p:sldId id="383" r:id="rId13"/>
    <p:sldId id="387" r:id="rId14"/>
    <p:sldId id="388" r:id="rId15"/>
    <p:sldId id="386" r:id="rId16"/>
    <p:sldId id="391" r:id="rId17"/>
    <p:sldId id="389" r:id="rId18"/>
    <p:sldId id="390" r:id="rId19"/>
    <p:sldId id="370" r:id="rId20"/>
    <p:sldId id="371" r:id="rId21"/>
    <p:sldId id="344" r:id="rId22"/>
    <p:sldId id="376" r:id="rId23"/>
    <p:sldId id="380" r:id="rId24"/>
    <p:sldId id="379" r:id="rId25"/>
    <p:sldId id="319" r:id="rId26"/>
    <p:sldId id="320" r:id="rId27"/>
    <p:sldId id="321" r:id="rId28"/>
    <p:sldId id="322" r:id="rId29"/>
    <p:sldId id="342" r:id="rId30"/>
    <p:sldId id="325" r:id="rId31"/>
    <p:sldId id="324" r:id="rId32"/>
    <p:sldId id="326" r:id="rId33"/>
    <p:sldId id="313" r:id="rId34"/>
    <p:sldId id="329" r:id="rId35"/>
    <p:sldId id="330" r:id="rId36"/>
    <p:sldId id="333" r:id="rId37"/>
    <p:sldId id="334" r:id="rId38"/>
    <p:sldId id="335" r:id="rId39"/>
    <p:sldId id="336" r:id="rId40"/>
    <p:sldId id="299" r:id="rId41"/>
    <p:sldId id="303" r:id="rId42"/>
    <p:sldId id="27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2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09062-E9CF-0044-A8F2-6492630B0D79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E33F5-B77F-4E4C-9BDD-999A4914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Genetic mechanisms of YAA-mediating SLE acceleration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What are the functional consequences?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SB and B6 genes produce different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YAA genes led to different protein amounts</a:t>
            </a:r>
          </a:p>
        </p:txBody>
      </p:sp>
      <p:pic>
        <p:nvPicPr>
          <p:cNvPr id="2" name="Picture 1" descr="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0" y="2310727"/>
            <a:ext cx="2743200" cy="3657600"/>
          </a:xfrm>
          <a:prstGeom prst="rect">
            <a:avLst/>
          </a:prstGeom>
        </p:spPr>
      </p:pic>
      <p:pic>
        <p:nvPicPr>
          <p:cNvPr id="3" name="Picture 2" descr="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10727"/>
            <a:ext cx="2743200" cy="3657600"/>
          </a:xfrm>
          <a:prstGeom prst="rect">
            <a:avLst/>
          </a:prstGeom>
        </p:spPr>
      </p:pic>
      <p:pic>
        <p:nvPicPr>
          <p:cNvPr id="8" name="Picture 7" descr="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9" y="2310727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6-04-01 at 2.28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09" y="2162275"/>
            <a:ext cx="5181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0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Define the SB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2120" y="4233786"/>
            <a:ext cx="8691416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2186" y="5782756"/>
            <a:ext cx="860135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i="1" dirty="0" smtClean="0">
                <a:latin typeface="Arial"/>
                <a:cs typeface="Arial"/>
              </a:rPr>
              <a:t>“</a:t>
            </a:r>
            <a:r>
              <a:rPr lang="en-US" sz="1600" i="1" dirty="0" err="1" smtClean="0">
                <a:latin typeface="Arial"/>
                <a:cs typeface="Arial"/>
              </a:rPr>
              <a:t>dm</a:t>
            </a:r>
            <a:r>
              <a:rPr lang="en-US" sz="1600" i="1" dirty="0" smtClean="0">
                <a:latin typeface="Arial"/>
                <a:cs typeface="Arial"/>
              </a:rPr>
              <a:t>”</a:t>
            </a:r>
            <a:r>
              <a:rPr lang="en-US" sz="1600" dirty="0" smtClean="0">
                <a:latin typeface="Arial"/>
                <a:cs typeface="Arial"/>
              </a:rPr>
              <a:t> tells proportion of strain-specific alignments; </a:t>
            </a:r>
            <a:r>
              <a:rPr lang="en-US" sz="1600" i="1" dirty="0" err="1" smtClean="0">
                <a:latin typeface="Arial"/>
                <a:cs typeface="Arial"/>
              </a:rPr>
              <a:t>dm</a:t>
            </a:r>
            <a:r>
              <a:rPr lang="en-US" sz="1600" dirty="0" smtClean="0">
                <a:latin typeface="Arial"/>
                <a:cs typeface="Arial"/>
              </a:rPr>
              <a:t> = 0.9 means 95% of read for the given genes were aligned strain-specifically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3" y="4471375"/>
            <a:ext cx="3225484" cy="12303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2189" y="4114991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Method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41607" y="4107270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ge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0" y="552344"/>
            <a:ext cx="5486400" cy="3657600"/>
          </a:xfrm>
          <a:prstGeom prst="rect">
            <a:avLst/>
          </a:prstGeom>
        </p:spPr>
      </p:pic>
      <p:pic>
        <p:nvPicPr>
          <p:cNvPr id="5" name="Picture 4" descr="Screen Shot 2016-04-01 at 2.3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85" y="4395309"/>
            <a:ext cx="4531767" cy="13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20" y="2234612"/>
            <a:ext cx="4281480" cy="42814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SB genes and B6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354" y="1384650"/>
            <a:ext cx="7782152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SB genes: </a:t>
            </a:r>
            <a:r>
              <a:rPr lang="en-US" sz="1400" i="1" dirty="0" err="1" smtClean="0">
                <a:latin typeface="Arial"/>
                <a:cs typeface="Arial"/>
              </a:rPr>
              <a:t>dm</a:t>
            </a:r>
            <a:r>
              <a:rPr lang="en-US" sz="1400" dirty="0" smtClean="0">
                <a:latin typeface="Arial"/>
                <a:cs typeface="Arial"/>
              </a:rPr>
              <a:t> &gt; 0.9, 95% or more reads aligned to the SB allele, q-value 0.05 or less</a:t>
            </a:r>
            <a:endParaRPr lang="en-US" sz="14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B6 </a:t>
            </a:r>
            <a:r>
              <a:rPr lang="en-US" sz="1400" dirty="0">
                <a:latin typeface="Arial"/>
                <a:cs typeface="Arial"/>
              </a:rPr>
              <a:t>genes: </a:t>
            </a:r>
            <a:r>
              <a:rPr lang="en-US" sz="1400" i="1" dirty="0" err="1" smtClean="0">
                <a:latin typeface="Arial"/>
                <a:cs typeface="Arial"/>
              </a:rPr>
              <a:t>dm</a:t>
            </a:r>
            <a:r>
              <a:rPr lang="en-US" sz="1400" dirty="0" smtClean="0">
                <a:latin typeface="Arial"/>
                <a:cs typeface="Arial"/>
              </a:rPr>
              <a:t> &lt; -0.9, 95</a:t>
            </a:r>
            <a:r>
              <a:rPr lang="en-US" sz="1400" dirty="0">
                <a:latin typeface="Arial"/>
                <a:cs typeface="Arial"/>
              </a:rPr>
              <a:t>% or more reads aligned to the </a:t>
            </a:r>
            <a:r>
              <a:rPr lang="en-US" sz="1400" dirty="0" smtClean="0">
                <a:latin typeface="Arial"/>
                <a:cs typeface="Arial"/>
              </a:rPr>
              <a:t>B6 </a:t>
            </a:r>
            <a:r>
              <a:rPr lang="en-US" sz="1400" dirty="0">
                <a:latin typeface="Arial"/>
                <a:cs typeface="Arial"/>
              </a:rPr>
              <a:t>allele, q-value 0.05 or </a:t>
            </a:r>
            <a:r>
              <a:rPr lang="en-US" sz="1400" dirty="0" smtClean="0">
                <a:latin typeface="Arial"/>
                <a:cs typeface="Arial"/>
              </a:rPr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320067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1" y="2135413"/>
            <a:ext cx="4392890" cy="43928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YAA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58766" y="1421235"/>
            <a:ext cx="5838474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latin typeface="Arial"/>
                <a:cs typeface="Arial"/>
              </a:rPr>
              <a:t>Methods</a:t>
            </a:r>
            <a:endParaRPr lang="en-US" sz="1400" b="1" dirty="0" smtClean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>
                <a:latin typeface="Arial"/>
                <a:cs typeface="Arial"/>
              </a:rPr>
              <a:t>Merge the B6 and SB alleles for each gene</a:t>
            </a:r>
            <a:endParaRPr lang="en-US" sz="1400" dirty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1" dirty="0" err="1">
                <a:latin typeface="Arial"/>
                <a:cs typeface="Arial"/>
              </a:rPr>
              <a:t>t</a:t>
            </a:r>
            <a:r>
              <a:rPr lang="en-US" sz="1400" i="1" dirty="0" err="1" smtClean="0">
                <a:latin typeface="Arial"/>
                <a:cs typeface="Arial"/>
              </a:rPr>
              <a:t>test</a:t>
            </a:r>
            <a:r>
              <a:rPr lang="en-US" sz="1400" dirty="0" smtClean="0">
                <a:latin typeface="Arial"/>
                <a:cs typeface="Arial"/>
              </a:rPr>
              <a:t> on log2(</a:t>
            </a:r>
            <a:r>
              <a:rPr lang="en-US" sz="1400" dirty="0" err="1" smtClean="0">
                <a:latin typeface="Arial"/>
                <a:cs typeface="Arial"/>
              </a:rPr>
              <a:t>tpm</a:t>
            </a:r>
            <a:r>
              <a:rPr lang="en-US" sz="1400" dirty="0" smtClean="0">
                <a:latin typeface="Arial"/>
                <a:cs typeface="Arial"/>
              </a:rPr>
              <a:t>) between BXSB and BXSB/B6Y samples (4 and 3)</a:t>
            </a:r>
          </a:p>
        </p:txBody>
      </p:sp>
    </p:spTree>
    <p:extLst>
      <p:ext uri="{BB962C8B-B14F-4D97-AF65-F5344CB8AC3E}">
        <p14:creationId xmlns:p14="http://schemas.microsoft.com/office/powerpoint/2010/main" val="37367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Which gene group matters?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3627"/>
            <a:ext cx="8405342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Presumably, SB and B6 genes produced different proteins, while YAA genes led to different amounts of the relevant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568 </a:t>
            </a:r>
            <a:r>
              <a:rPr lang="en-US" sz="1600" dirty="0" smtClean="0">
                <a:latin typeface="Arial"/>
                <a:cs typeface="Arial"/>
              </a:rPr>
              <a:t>overlaps between YAA and SB genes: they produced the SB proteins, the protein amounts were further modulated by the extra YAA copy in BXSB Y-chromosome</a:t>
            </a:r>
          </a:p>
        </p:txBody>
      </p:sp>
      <p:pic>
        <p:nvPicPr>
          <p:cNvPr id="3" name="Picture 2" descr="Screen Shot 2016-04-01 at 2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52"/>
            <a:ext cx="9144000" cy="3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1"/>
          <a:stretch/>
        </p:blipFill>
        <p:spPr>
          <a:xfrm>
            <a:off x="918598" y="445592"/>
            <a:ext cx="6858000" cy="59711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The potential master regulators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78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WES of BXSB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112" y="1286953"/>
            <a:ext cx="565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Define the SB and B6 genes from WES of BXSB</a:t>
            </a:r>
          </a:p>
        </p:txBody>
      </p:sp>
      <p:pic>
        <p:nvPicPr>
          <p:cNvPr id="7" name="Picture 6" descr="h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1" y="20173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39" y="2464659"/>
            <a:ext cx="3737309" cy="37373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WES of BXSB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8459" y="1303627"/>
            <a:ext cx="8027063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Explain the inconsistency between the 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r>
              <a:rPr lang="en-US" sz="1600" dirty="0" smtClean="0">
                <a:latin typeface="Arial"/>
                <a:cs typeface="Arial"/>
              </a:rPr>
              <a:t> and WES of BXSB</a:t>
            </a:r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WES specific genes are likely non-expressed genes</a:t>
            </a:r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RNA specific genes? (use IGV to visualize the regions)</a:t>
            </a:r>
          </a:p>
        </p:txBody>
      </p:sp>
    </p:spTree>
    <p:extLst>
      <p:ext uri="{BB962C8B-B14F-4D97-AF65-F5344CB8AC3E}">
        <p14:creationId xmlns:p14="http://schemas.microsoft.com/office/powerpoint/2010/main" val="343614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Genomic differences of B6 and BXSB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Manuscript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Figure 1. Genetic variations of BXSB</a:t>
            </a:r>
          </a:p>
          <a:p>
            <a:r>
              <a:rPr lang="en-US" dirty="0"/>
              <a:t>SB strain </a:t>
            </a:r>
            <a:r>
              <a:rPr lang="en-US" dirty="0" smtClean="0"/>
              <a:t>mutations</a:t>
            </a:r>
          </a:p>
          <a:p>
            <a:r>
              <a:rPr lang="en-US" dirty="0" smtClean="0"/>
              <a:t>BXSB and BXSB_b6y (total spleen)</a:t>
            </a:r>
          </a:p>
          <a:p>
            <a:r>
              <a:rPr lang="en-US" dirty="0" smtClean="0"/>
              <a:t>Cell types</a:t>
            </a:r>
          </a:p>
          <a:p>
            <a:r>
              <a:rPr lang="en-US" dirty="0" smtClean="0"/>
              <a:t>Tlr7</a:t>
            </a:r>
          </a:p>
          <a:p>
            <a:r>
              <a:rPr lang="en-US" dirty="0" smtClean="0"/>
              <a:t>Metabolic process</a:t>
            </a:r>
          </a:p>
          <a:p>
            <a:r>
              <a:rPr lang="en-US" dirty="0" smtClean="0"/>
              <a:t>microRNA (</a:t>
            </a:r>
            <a:r>
              <a:rPr lang="en-US" dirty="0" err="1" smtClean="0"/>
              <a:t>cs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Yaa</a:t>
            </a:r>
            <a:r>
              <a:rPr lang="en-US" dirty="0" smtClean="0"/>
              <a:t> locus boundary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3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Predict variant’s effect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 smtClean="0">
                <a:latin typeface="Arial"/>
                <a:cs typeface="Arial"/>
              </a:rPr>
              <a:t>B6Y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Pipeline: </a:t>
            </a:r>
            <a:r>
              <a:rPr lang="en-US" sz="1200" dirty="0" err="1" smtClean="0">
                <a:latin typeface="Arial"/>
                <a:cs typeface="Arial"/>
              </a:rPr>
              <a:t>fastq</a:t>
            </a:r>
            <a:r>
              <a:rPr lang="en-US" sz="1200" dirty="0" smtClean="0">
                <a:latin typeface="Arial"/>
                <a:cs typeface="Arial"/>
              </a:rPr>
              <a:t> were trimmed with </a:t>
            </a:r>
            <a:r>
              <a:rPr lang="en-US" sz="1200" dirty="0" err="1" smtClean="0">
                <a:latin typeface="Arial"/>
                <a:cs typeface="Arial"/>
              </a:rPr>
              <a:t>Trimmomatic</a:t>
            </a:r>
            <a:r>
              <a:rPr lang="en-US" sz="1200" dirty="0" smtClean="0">
                <a:latin typeface="Arial"/>
                <a:cs typeface="Arial"/>
              </a:rPr>
              <a:t>, reads were aligned to BXSB pseudo-</a:t>
            </a:r>
            <a:r>
              <a:rPr lang="en-US" sz="1200" dirty="0" err="1" smtClean="0">
                <a:latin typeface="Arial"/>
                <a:cs typeface="Arial"/>
              </a:rPr>
              <a:t>transcriptome</a:t>
            </a:r>
            <a:r>
              <a:rPr lang="en-US" sz="1200" dirty="0" smtClean="0">
                <a:latin typeface="Arial"/>
                <a:cs typeface="Arial"/>
              </a:rPr>
              <a:t> with Bowtie, gene expression levels were estimated with RSEM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Is the 1% difference in alignment rates causing different estimations on gene expression? 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2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 expression levels by aligning to either </a:t>
            </a:r>
            <a:r>
              <a:rPr lang="en-US" sz="3200" b="1" dirty="0" err="1" smtClean="0">
                <a:latin typeface="Arial"/>
                <a:cs typeface="Arial"/>
              </a:rPr>
              <a:t>transcriptome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9" y="1596219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42583" y="5215165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Genes that aligned differently?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70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1" y="1127571"/>
            <a:ext cx="4987119" cy="39333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Genes that aligned differently to the B6 and BXSB genomes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815" y="2124780"/>
            <a:ext cx="36854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X: sum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Y: differences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Minimal TPM 8</a:t>
            </a:r>
          </a:p>
        </p:txBody>
      </p:sp>
      <p:pic>
        <p:nvPicPr>
          <p:cNvPr id="2" name="Picture 1" descr="Screen Shot 2016-03-15 at 2.08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832"/>
            <a:ext cx="9144000" cy="8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Two sources of BXSB variants: Sanger and JAX/</a:t>
            </a:r>
            <a:r>
              <a:rPr lang="en-US" sz="3200" b="1" dirty="0" err="1" smtClean="0">
                <a:latin typeface="Arial"/>
                <a:cs typeface="Arial"/>
              </a:rPr>
              <a:t>wes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3337" y="3915493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15083 coding variants from JAX/</a:t>
            </a:r>
            <a:r>
              <a:rPr lang="en-US" sz="1200" dirty="0" err="1" smtClean="0">
                <a:latin typeface="Arial"/>
                <a:cs typeface="Arial"/>
              </a:rPr>
              <a:t>wes</a:t>
            </a:r>
            <a:r>
              <a:rPr lang="en-US" sz="1200" dirty="0" smtClean="0">
                <a:latin typeface="Arial"/>
                <a:cs typeface="Arial"/>
              </a:rPr>
              <a:t>, and 16707 coding variants from Sanger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12441 shared coding variants (75% of Sanger and 82% of JAX/</a:t>
            </a:r>
            <a:r>
              <a:rPr lang="en-US" sz="1200" dirty="0" err="1" smtClean="0">
                <a:latin typeface="Arial"/>
                <a:cs typeface="Arial"/>
              </a:rPr>
              <a:t>wes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</p:txBody>
      </p:sp>
      <p:pic>
        <p:nvPicPr>
          <p:cNvPr id="2" name="Picture 1" descr="Screen Shot 2016-03-15 at 1.5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" y="2010317"/>
            <a:ext cx="6339906" cy="15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 smtClean="0">
                <a:latin typeface="Arial"/>
                <a:cs typeface="Arial"/>
              </a:rPr>
              <a:t>Ig</a:t>
            </a:r>
            <a:r>
              <a:rPr lang="en-US" sz="1200" dirty="0" smtClean="0">
                <a:latin typeface="Arial"/>
                <a:cs typeface="Arial"/>
              </a:rPr>
              <a:t>) and T-cell receptor (</a:t>
            </a:r>
            <a:r>
              <a:rPr lang="en-US" sz="1200" dirty="0" err="1" smtClean="0">
                <a:latin typeface="Arial"/>
                <a:cs typeface="Arial"/>
              </a:rPr>
              <a:t>TcR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6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 took off the outlier genes and re-normalize the TPM for downstream analysis.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9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processes in BXSB and BXSB.B6Y splenic cells are very different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Why the signal so strong?</a:t>
            </a:r>
            <a:endParaRPr lang="en-US" sz="12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also immunological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27664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Expression estimation: RSEM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Materials and Methods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7664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 smtClean="0">
                <a:latin typeface="Arial"/>
                <a:cs typeface="Arial"/>
              </a:rPr>
              <a:t>B6 and BXSB pseudo-genome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7664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757723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0567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0099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 smtClean="0">
                <a:latin typeface="Arial"/>
                <a:cs typeface="Arial"/>
              </a:rPr>
              <a:t>samtools</a:t>
            </a:r>
            <a:r>
              <a:rPr lang="en-US" sz="1000" dirty="0" smtClean="0">
                <a:latin typeface="Arial"/>
                <a:cs typeface="Arial"/>
              </a:rPr>
              <a:t>, GATK, </a:t>
            </a:r>
            <a:r>
              <a:rPr lang="en-US" sz="1000" dirty="0" err="1" smtClean="0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099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0099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20158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13002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39074" y="1496656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BXSB, BXSB</a:t>
            </a:r>
            <a:r>
              <a:rPr lang="en-US" sz="1100" baseline="30000" dirty="0" smtClean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0099" y="45036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 pseudo-genome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13002" y="41585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8792" y="1496656"/>
            <a:ext cx="2288419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Exome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27664" y="449454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DE, pathway, </a:t>
            </a:r>
            <a:r>
              <a:rPr lang="en-US" sz="1000" dirty="0" err="1" smtClean="0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750567" y="414942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90099" y="4998837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</a:t>
            </a:r>
            <a:r>
              <a:rPr lang="en-US" sz="1200" dirty="0" smtClean="0">
                <a:latin typeface="Arial"/>
                <a:cs typeface="Arial"/>
              </a:rPr>
              <a:t>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-containing Y chromosome of BXSB inbred male mice.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25320" y="3131918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 genes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25320" y="246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Normalization (RMA)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55379" y="2794121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472" y="1490564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B6, B6</a:t>
            </a:r>
            <a:r>
              <a:rPr lang="en-US" sz="1100" baseline="30000" dirty="0" smtClean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4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Systemic lupus </a:t>
            </a:r>
            <a:r>
              <a:rPr lang="en-US" sz="2800" b="1" dirty="0" err="1" smtClean="0">
                <a:latin typeface="Arial"/>
                <a:cs typeface="Arial"/>
              </a:rPr>
              <a:t>erythematosus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Arial"/>
                <a:cs typeface="Arial"/>
              </a:rPr>
              <a:t>(SLE)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6117" y="1765395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</a:t>
            </a:r>
            <a:r>
              <a:rPr lang="en-US" sz="1400" dirty="0" smtClean="0">
                <a:latin typeface="Arial"/>
                <a:cs typeface="Arial"/>
              </a:rPr>
              <a:t>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differences between B6 and B6.YAA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metabolic</a:t>
            </a:r>
            <a:endParaRPr lang="en-US" sz="3200" b="1" dirty="0"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0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Interaction between YAA and genomic backgrounds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Intersection between DE1 and DE2 are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DE1-</a:t>
            </a:r>
            <a:r>
              <a:rPr lang="en-US" sz="1200" dirty="0">
                <a:latin typeface="Arial"/>
                <a:cs typeface="Arial"/>
              </a:rPr>
              <a:t>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</a:t>
            </a:r>
            <a:r>
              <a:rPr lang="en-US" sz="1200" dirty="0" smtClean="0">
                <a:latin typeface="Arial"/>
                <a:cs typeface="Arial"/>
              </a:rPr>
              <a:t>B6 </a:t>
            </a:r>
            <a:r>
              <a:rPr lang="en-US" sz="1200" dirty="0">
                <a:latin typeface="Arial"/>
                <a:cs typeface="Arial"/>
              </a:rPr>
              <a:t>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BXSB background</a:t>
            </a:r>
          </a:p>
        </p:txBody>
      </p:sp>
    </p:spTree>
    <p:extLst>
      <p:ext uri="{BB962C8B-B14F-4D97-AF65-F5344CB8AC3E}">
        <p14:creationId xmlns:p14="http://schemas.microsoft.com/office/powerpoint/2010/main" val="255345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Strong BXSB-specific signal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are immunological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B6-specific genes are metabolic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in </a:t>
            </a:r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Top regulators of module 24: Klf9, </a:t>
            </a:r>
            <a:r>
              <a:rPr lang="en-US" sz="1200" dirty="0" err="1" smtClean="0">
                <a:latin typeface="Arial"/>
                <a:cs typeface="Arial"/>
              </a:rPr>
              <a:t>Tcfec</a:t>
            </a:r>
            <a:r>
              <a:rPr lang="en-US" sz="1200" dirty="0" smtClean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</a:t>
            </a:r>
            <a:r>
              <a:rPr lang="en-US" sz="1200" dirty="0" smtClean="0">
                <a:latin typeface="Arial"/>
                <a:cs typeface="Arial"/>
              </a:rPr>
              <a:t>regulators </a:t>
            </a:r>
            <a:r>
              <a:rPr lang="en-US" sz="1200" dirty="0">
                <a:latin typeface="Arial"/>
                <a:cs typeface="Arial"/>
              </a:rPr>
              <a:t>of module </a:t>
            </a:r>
            <a:r>
              <a:rPr lang="en-US" sz="1200" dirty="0" smtClean="0">
                <a:latin typeface="Arial"/>
                <a:cs typeface="Arial"/>
              </a:rPr>
              <a:t>25: </a:t>
            </a:r>
            <a:r>
              <a:rPr lang="en-US" sz="1200" dirty="0" err="1" smtClean="0">
                <a:latin typeface="Arial"/>
                <a:cs typeface="Arial"/>
              </a:rPr>
              <a:t>Cebpb</a:t>
            </a:r>
            <a:r>
              <a:rPr lang="en-US" sz="1200" dirty="0" smtClean="0">
                <a:latin typeface="Arial"/>
                <a:cs typeface="Arial"/>
              </a:rPr>
              <a:t>, Irf5, </a:t>
            </a:r>
            <a:r>
              <a:rPr lang="en-US" sz="1200" dirty="0" err="1" smtClean="0">
                <a:latin typeface="Arial"/>
                <a:cs typeface="Arial"/>
              </a:rPr>
              <a:t>Ciita</a:t>
            </a:r>
            <a:r>
              <a:rPr lang="en-US" sz="1200" dirty="0" smtClean="0">
                <a:latin typeface="Arial"/>
                <a:cs typeface="Arial"/>
              </a:rPr>
              <a:t>, Atf6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08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Module 25 is interesting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24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25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rial"/>
                <a:cs typeface="Arial"/>
              </a:rPr>
              <a:t>Introduction of BXSB mouse strain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</a:t>
            </a:r>
            <a:r>
              <a:rPr lang="en-US" sz="1400" dirty="0" smtClean="0">
                <a:latin typeface="Arial"/>
                <a:cs typeface="Arial"/>
              </a:rPr>
              <a:t>is an </a:t>
            </a:r>
            <a:r>
              <a:rPr lang="en-US" sz="1400" dirty="0">
                <a:latin typeface="Arial"/>
                <a:cs typeface="Arial"/>
              </a:rPr>
              <a:t>inbred </a:t>
            </a:r>
            <a:r>
              <a:rPr lang="en-US" sz="1400" dirty="0" smtClean="0">
                <a:latin typeface="Arial"/>
                <a:cs typeface="Arial"/>
              </a:rPr>
              <a:t>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 smtClean="0">
                <a:latin typeface="Arial"/>
                <a:cs typeface="Arial"/>
              </a:rPr>
              <a:t>Yaa</a:t>
            </a:r>
            <a:r>
              <a:rPr lang="en-US" sz="1400" b="1" dirty="0" smtClean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</a:t>
            </a:r>
            <a:r>
              <a:rPr lang="en-US" sz="1400" dirty="0" smtClean="0">
                <a:latin typeface="Arial"/>
                <a:cs typeface="Arial"/>
              </a:rPr>
              <a:t>X onto </a:t>
            </a:r>
            <a:r>
              <a:rPr lang="en-US" sz="1400" dirty="0">
                <a:latin typeface="Arial"/>
                <a:cs typeface="Arial"/>
              </a:rPr>
              <a:t>the </a:t>
            </a:r>
            <a:r>
              <a:rPr lang="en-US" sz="1400" dirty="0" smtClean="0">
                <a:latin typeface="Arial"/>
                <a:cs typeface="Arial"/>
              </a:rPr>
              <a:t>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latin typeface="Arial"/>
                <a:cs typeface="Arial"/>
              </a:rPr>
              <a:t>Yaa</a:t>
            </a:r>
            <a:r>
              <a:rPr lang="en-US" sz="1400" dirty="0" smtClean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Y (C3H)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X (B6)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  <a:endParaRPr lang="en-US" sz="12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6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Facts, questions,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375"/>
            <a:ext cx="8229600" cy="4916853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What we know?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mutation was identified to be a translocation from the </a:t>
            </a:r>
            <a:r>
              <a:rPr lang="en-US" sz="1200" dirty="0" err="1">
                <a:latin typeface="Arial"/>
                <a:cs typeface="Arial"/>
              </a:rPr>
              <a:t>telomeric</a:t>
            </a:r>
            <a:r>
              <a:rPr lang="en-US" sz="1200" dirty="0">
                <a:latin typeface="Arial"/>
                <a:cs typeface="Arial"/>
              </a:rPr>
              <a:t> end of the X chromosome </a:t>
            </a:r>
            <a:r>
              <a:rPr lang="en-US" sz="1200" dirty="0" smtClean="0">
                <a:latin typeface="Arial"/>
                <a:cs typeface="Arial"/>
              </a:rPr>
              <a:t>onto </a:t>
            </a:r>
            <a:r>
              <a:rPr lang="en-US" sz="1200" dirty="0">
                <a:latin typeface="Arial"/>
                <a:cs typeface="Arial"/>
              </a:rPr>
              <a:t>the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locus contains Tlr7 gene, </a:t>
            </a:r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but the exact genomic range is unclear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The accelerated development of </a:t>
            </a:r>
            <a:r>
              <a:rPr lang="en-US" sz="1200" dirty="0" smtClean="0">
                <a:latin typeface="Arial"/>
                <a:cs typeface="Arial"/>
              </a:rPr>
              <a:t>SLE </a:t>
            </a:r>
            <a:r>
              <a:rPr lang="en-US" sz="1200" dirty="0">
                <a:latin typeface="Arial"/>
                <a:cs typeface="Arial"/>
              </a:rPr>
              <a:t>in male BXSB mice is associated with the </a:t>
            </a:r>
            <a:r>
              <a:rPr lang="en-US" sz="1200" dirty="0" smtClean="0">
                <a:latin typeface="Arial"/>
                <a:cs typeface="Arial"/>
              </a:rPr>
              <a:t>genetically abnormal YAA locus in </a:t>
            </a:r>
            <a:r>
              <a:rPr lang="en-US" sz="1200" dirty="0">
                <a:latin typeface="Arial"/>
                <a:cs typeface="Arial"/>
              </a:rPr>
              <a:t>its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BXSB mice with a B6 Y chromosome do not develop the disease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C57BL</a:t>
            </a:r>
            <a:r>
              <a:rPr lang="en-US" sz="1200" dirty="0">
                <a:latin typeface="Arial"/>
                <a:cs typeface="Arial"/>
              </a:rPr>
              <a:t>/6J mice carrying the </a:t>
            </a:r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gene </a:t>
            </a:r>
            <a:r>
              <a:rPr lang="en-US" sz="1200" dirty="0" smtClean="0">
                <a:latin typeface="Arial"/>
                <a:cs typeface="Arial"/>
              </a:rPr>
              <a:t>are </a:t>
            </a:r>
            <a:r>
              <a:rPr lang="en-US" sz="1200" dirty="0">
                <a:latin typeface="Arial"/>
                <a:cs typeface="Arial"/>
              </a:rPr>
              <a:t>indistinguishable from </a:t>
            </a:r>
            <a:r>
              <a:rPr lang="en-US" sz="1200" dirty="0" smtClean="0">
                <a:latin typeface="Arial"/>
                <a:cs typeface="Arial"/>
              </a:rPr>
              <a:t>wild type controls 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we have?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B6 and BXSB genome (Steve </a:t>
            </a:r>
            <a:r>
              <a:rPr lang="en-US" sz="1200" dirty="0" err="1" smtClean="0">
                <a:latin typeface="Arial"/>
                <a:cs typeface="Arial"/>
              </a:rPr>
              <a:t>Munger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on wild type BXSB and BXSB with B6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Microarray on wild type B6,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Differential genes, GO, KEGG, and master regulators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are the questions and how to approach?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What are the genomic differences between BXSB and B6 that are functional</a:t>
            </a:r>
            <a:r>
              <a:rPr lang="en-US" sz="1200" dirty="0" smtClean="0">
                <a:latin typeface="Arial"/>
                <a:cs typeface="Arial"/>
              </a:rPr>
              <a:t>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refine the YAA locus?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infer a model from the differential genes between BXSB and BXSB</a:t>
            </a:r>
            <a:r>
              <a:rPr lang="en-US" sz="1200" baseline="30000" dirty="0" smtClean="0">
                <a:latin typeface="Arial"/>
                <a:cs typeface="Arial"/>
              </a:rPr>
              <a:t>B6(Y) </a:t>
            </a:r>
            <a:r>
              <a:rPr lang="en-US" sz="1200" dirty="0" smtClean="0">
                <a:latin typeface="Arial"/>
                <a:cs typeface="Arial"/>
              </a:rPr>
              <a:t>in terms of protein cascade?</a:t>
            </a:r>
            <a:endParaRPr lang="en-US" sz="1200" baseline="30000" dirty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the BXSB background cooperate with the extra YAA locus on Y chromosome to accelerate SLE development?</a:t>
            </a:r>
          </a:p>
          <a:p>
            <a:pPr lvl="1"/>
            <a:r>
              <a:rPr lang="en-US" sz="1200" i="1" dirty="0" smtClean="0">
                <a:solidFill>
                  <a:srgbClr val="FF0000"/>
                </a:solidFill>
                <a:latin typeface="Arial"/>
                <a:cs typeface="Arial"/>
              </a:rPr>
              <a:t>Identify the differential genes between BXSB WT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Integrate the IL21 data or not? How?</a:t>
            </a:r>
          </a:p>
        </p:txBody>
      </p:sp>
    </p:spTree>
    <p:extLst>
      <p:ext uri="{BB962C8B-B14F-4D97-AF65-F5344CB8AC3E}">
        <p14:creationId xmlns:p14="http://schemas.microsoft.com/office/powerpoint/2010/main" val="4042574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9 at 9.4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734"/>
            <a:ext cx="6081296" cy="3482266"/>
          </a:xfrm>
          <a:prstGeom prst="rect">
            <a:avLst/>
          </a:prstGeom>
        </p:spPr>
      </p:pic>
      <p:pic>
        <p:nvPicPr>
          <p:cNvPr id="11" name="Picture 10" descr="Screen Shot 2015-05-29 at 9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5" y="1561224"/>
            <a:ext cx="3010355" cy="2940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81297" y="1121109"/>
            <a:ext cx="0" cy="4729652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98492"/>
              </p:ext>
            </p:extLst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217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2.2e-16</a:t>
            </a:r>
          </a:p>
          <a:p>
            <a:r>
              <a:rPr lang="en-US" sz="1200" dirty="0" smtClean="0"/>
              <a:t>Chi-square test</a:t>
            </a:r>
            <a:r>
              <a:rPr lang="en-US" sz="1200" dirty="0"/>
              <a:t>: p </a:t>
            </a:r>
            <a:r>
              <a:rPr lang="en-US" sz="1200" dirty="0" smtClean="0"/>
              <a:t>values equal 6.613e</a:t>
            </a:r>
            <a:r>
              <a:rPr lang="en-US" sz="1200" dirty="0"/>
              <a:t>-12 and 1.52e-</a:t>
            </a:r>
            <a:r>
              <a:rPr lang="en-US" sz="1200" dirty="0" smtClean="0"/>
              <a:t>13 for BXSB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BXSB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3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X chromosome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 smtClean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</a:t>
            </a:r>
            <a:r>
              <a:rPr lang="en-US" sz="1400" dirty="0" smtClean="0">
                <a:latin typeface="Arial"/>
                <a:cs typeface="Arial"/>
              </a:rPr>
              <a:t>seudo-autosome </a:t>
            </a:r>
            <a:r>
              <a:rPr lang="en-US" sz="1400" dirty="0">
                <a:latin typeface="Arial"/>
                <a:cs typeface="Arial"/>
              </a:rPr>
              <a:t>region of chromosome X and Y pair and recombine during </a:t>
            </a:r>
            <a:r>
              <a:rPr lang="en-US" sz="1400" dirty="0" smtClean="0">
                <a:latin typeface="Arial"/>
                <a:cs typeface="Arial"/>
              </a:rPr>
              <a:t>meiosis (0.96 and 0.90 </a:t>
            </a:r>
            <a:r>
              <a:rPr lang="en-US" sz="1400" dirty="0" err="1" smtClean="0">
                <a:latin typeface="Arial"/>
                <a:cs typeface="Arial"/>
              </a:rPr>
              <a:t>Mbp</a:t>
            </a:r>
            <a:r>
              <a:rPr lang="en-US" sz="1400" dirty="0" smtClean="0">
                <a:latin typeface="Arial"/>
                <a:cs typeface="Arial"/>
              </a:rPr>
              <a:t>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6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Y chromosome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63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Genetic factors of Lupus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391" y="1298407"/>
            <a:ext cx="872109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</a:t>
            </a:r>
            <a:r>
              <a:rPr lang="en-US" sz="1600" dirty="0" smtClean="0">
                <a:latin typeface="Arial"/>
                <a:cs typeface="Arial"/>
              </a:rPr>
              <a:t>utosomal mutations in BXSB mice contribute to Lupus progression, but what are they?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 approach this question in the </a:t>
            </a:r>
            <a:r>
              <a:rPr lang="en-US" sz="1600" dirty="0" err="1" smtClean="0">
                <a:latin typeface="Arial"/>
                <a:cs typeface="Arial"/>
              </a:rPr>
              <a:t>transcriptome</a:t>
            </a:r>
            <a:r>
              <a:rPr lang="en-US" sz="1600" dirty="0" smtClean="0">
                <a:latin typeface="Arial"/>
                <a:cs typeface="Arial"/>
              </a:rPr>
              <a:t>, and exome levels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569693" y="2523500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RNA-</a:t>
            </a:r>
            <a:r>
              <a:rPr lang="en-US" sz="1400" dirty="0" err="1" smtClean="0"/>
              <a:t>seq</a:t>
            </a:r>
            <a:r>
              <a:rPr lang="en-US" sz="1400" dirty="0" smtClean="0"/>
              <a:t> from spleens of BXSB and BXSB/B6</a:t>
            </a:r>
            <a:endParaRPr lang="en-US" sz="1400" dirty="0"/>
          </a:p>
        </p:txBody>
      </p:sp>
      <p:sp>
        <p:nvSpPr>
          <p:cNvPr id="7" name="Down Arrow 6"/>
          <p:cNvSpPr/>
          <p:nvPr/>
        </p:nvSpPr>
        <p:spPr>
          <a:xfrm>
            <a:off x="4038093" y="3056770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69693" y="3511764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Aligned to pooled B6/SB hybrid genome</a:t>
            </a:r>
            <a:endParaRPr lang="en-US" sz="1400" dirty="0"/>
          </a:p>
        </p:txBody>
      </p:sp>
      <p:sp>
        <p:nvSpPr>
          <p:cNvPr id="19" name="Down Arrow 18"/>
          <p:cNvSpPr/>
          <p:nvPr/>
        </p:nvSpPr>
        <p:spPr>
          <a:xfrm>
            <a:off x="4038093" y="4063215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69694" y="4567814"/>
            <a:ext cx="1716440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325816" y="4567814"/>
            <a:ext cx="1716440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BXSB/B6</a:t>
            </a:r>
            <a:endParaRPr lang="en-US" sz="1400" dirty="0"/>
          </a:p>
        </p:txBody>
      </p:sp>
      <p:sp>
        <p:nvSpPr>
          <p:cNvPr id="15" name="Left Brace 14"/>
          <p:cNvSpPr/>
          <p:nvPr/>
        </p:nvSpPr>
        <p:spPr>
          <a:xfrm>
            <a:off x="2103379" y="4711813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69694" y="5107140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3482483" y="5107412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325816" y="5107140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238605" y="5107412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392342" y="4819680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7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Align to the B6/SB hybrid genome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4961334"/>
            <a:ext cx="7507798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no variation </a:t>
            </a:r>
            <a:r>
              <a:rPr lang="en-US" sz="1600" dirty="0" smtClean="0">
                <a:latin typeface="Arial"/>
                <a:cs typeface="Arial"/>
              </a:rPr>
              <a:t>in SB should align to the B6 and SB genes similarly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Genes have variations in SB should align preferentially to either B6 or SB genes than depending on the allele types of that gene in BXSB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4765" y="255008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4358" y="255008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4765" y="2885557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4358" y="2885557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84765" y="322345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4358" y="322345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4765" y="438664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SB::gene1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4358" y="438664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B6::gene1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2979" y="3520082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97761" y="3524069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Pooled the B6 and SB genes together as a hybrid reference genome, to which we aligned the reads of 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r>
              <a:rPr lang="en-US" sz="1600" dirty="0" smtClean="0">
                <a:latin typeface="Arial"/>
                <a:cs typeface="Arial"/>
              </a:rPr>
              <a:t>/WES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Always assign the best match</a:t>
            </a:r>
          </a:p>
        </p:txBody>
      </p:sp>
    </p:spTree>
    <p:extLst>
      <p:ext uri="{BB962C8B-B14F-4D97-AF65-F5344CB8AC3E}">
        <p14:creationId xmlns:p14="http://schemas.microsoft.com/office/powerpoint/2010/main" val="405775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What we have detected?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3921049"/>
            <a:ext cx="780582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SB and B6 genes </a:t>
            </a:r>
            <a:r>
              <a:rPr lang="en-US" sz="1600" dirty="0" smtClean="0">
                <a:latin typeface="Arial"/>
                <a:cs typeface="Arial"/>
              </a:rPr>
              <a:t>preferentially aligned to the SB and B6 alleles, respectively.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YAA genes </a:t>
            </a:r>
            <a:r>
              <a:rPr lang="en-US" sz="1600" dirty="0" smtClean="0">
                <a:latin typeface="Arial"/>
                <a:cs typeface="Arial"/>
              </a:rPr>
              <a:t>showed differential RNA levels between BXSB and BXSB/B6 strains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93934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650056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BXSB/B6</a:t>
            </a:r>
            <a:endParaRPr lang="en-US" sz="1400" dirty="0"/>
          </a:p>
        </p:txBody>
      </p:sp>
      <p:sp>
        <p:nvSpPr>
          <p:cNvPr id="18" name="Left Brace 17"/>
          <p:cNvSpPr/>
          <p:nvPr/>
        </p:nvSpPr>
        <p:spPr>
          <a:xfrm>
            <a:off x="2427619" y="2063634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93934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3806723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650056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B6 allele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62845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SB allele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716582" y="2171501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30478</TotalTime>
  <Words>1577</Words>
  <Application>Microsoft Macintosh PowerPoint</Application>
  <PresentationFormat>On-screen Show (4:3)</PresentationFormat>
  <Paragraphs>219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Genetic mechanisms of YAA-mediating SLE acceleration</vt:lpstr>
      <vt:lpstr>Manuscript Plan</vt:lpstr>
      <vt:lpstr>Systemic lupus erythematosus (SLE)</vt:lpstr>
      <vt:lpstr>PowerPoint Presentation</vt:lpstr>
      <vt:lpstr>Yaa context: 10 Mbp telomeric end of X chromosome</vt:lpstr>
      <vt:lpstr>Yaa context: 10 Mbp telomeric end of Y chromosome</vt:lpstr>
      <vt:lpstr>Genetic factors of Lupus</vt:lpstr>
      <vt:lpstr>Align to the B6/SB hybrid genome</vt:lpstr>
      <vt:lpstr>What we have detected?</vt:lpstr>
      <vt:lpstr>What are the functional consequences?</vt:lpstr>
      <vt:lpstr>Outlier genes</vt:lpstr>
      <vt:lpstr>Define the SB genes</vt:lpstr>
      <vt:lpstr>SB genes and B6 genes</vt:lpstr>
      <vt:lpstr>YAA genes</vt:lpstr>
      <vt:lpstr>Which gene group matters?</vt:lpstr>
      <vt:lpstr>The potential master regulators</vt:lpstr>
      <vt:lpstr>WES of BXSB</vt:lpstr>
      <vt:lpstr>WES of BXSB</vt:lpstr>
      <vt:lpstr>Genomic differences of B6 and BXSB</vt:lpstr>
      <vt:lpstr>Predict variant’s effect</vt:lpstr>
      <vt:lpstr>RNA sequencing on BXSB and BXSBB6Y</vt:lpstr>
      <vt:lpstr>Gene expression levels by aligning to either transcriptome</vt:lpstr>
      <vt:lpstr>Genes that aligned differently to the B6 and BXSB genomes</vt:lpstr>
      <vt:lpstr>Two sources of BXSB variants: Sanger and JAX/wes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Materials and Methods</vt:lpstr>
      <vt:lpstr>Transcriptional differences between B6 and B6.YAA</vt:lpstr>
      <vt:lpstr>Differential genes are metabolic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KEGG: SLE</vt:lpstr>
      <vt:lpstr>Facts, questions, and approaches</vt:lpstr>
      <vt:lpstr>BXSB is the only SLE-causing</vt:lpstr>
      <vt:lpstr>IL21 signaling?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788</cp:revision>
  <cp:lastPrinted>2015-09-22T15:09:34Z</cp:lastPrinted>
  <dcterms:created xsi:type="dcterms:W3CDTF">2014-03-11T03:13:27Z</dcterms:created>
  <dcterms:modified xsi:type="dcterms:W3CDTF">2016-04-04T18:59:49Z</dcterms:modified>
</cp:coreProperties>
</file>